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98" r:id="rId2"/>
    <p:sldId id="299" r:id="rId3"/>
    <p:sldId id="342" r:id="rId4"/>
    <p:sldId id="343" r:id="rId5"/>
    <p:sldId id="364" r:id="rId6"/>
    <p:sldId id="305" r:id="rId7"/>
    <p:sldId id="308" r:id="rId8"/>
    <p:sldId id="309" r:id="rId9"/>
    <p:sldId id="334" r:id="rId10"/>
    <p:sldId id="346" r:id="rId11"/>
    <p:sldId id="315" r:id="rId12"/>
    <p:sldId id="312" r:id="rId13"/>
    <p:sldId id="313" r:id="rId14"/>
    <p:sldId id="314" r:id="rId15"/>
    <p:sldId id="316" r:id="rId16"/>
    <p:sldId id="317" r:id="rId17"/>
    <p:sldId id="318" r:id="rId18"/>
    <p:sldId id="322" r:id="rId19"/>
    <p:sldId id="320" r:id="rId20"/>
    <p:sldId id="319" r:id="rId21"/>
    <p:sldId id="32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44" r:id="rId31"/>
    <p:sldId id="345" r:id="rId32"/>
    <p:sldId id="333" r:id="rId33"/>
    <p:sldId id="357" r:id="rId34"/>
    <p:sldId id="361" r:id="rId35"/>
    <p:sldId id="360" r:id="rId36"/>
    <p:sldId id="359" r:id="rId37"/>
    <p:sldId id="362" r:id="rId38"/>
    <p:sldId id="337" r:id="rId39"/>
    <p:sldId id="348" r:id="rId40"/>
    <p:sldId id="338" r:id="rId41"/>
    <p:sldId id="363" r:id="rId42"/>
    <p:sldId id="350" r:id="rId43"/>
    <p:sldId id="339" r:id="rId44"/>
    <p:sldId id="351" r:id="rId45"/>
    <p:sldId id="353" r:id="rId46"/>
    <p:sldId id="365" r:id="rId47"/>
    <p:sldId id="366" r:id="rId48"/>
    <p:sldId id="367" r:id="rId49"/>
    <p:sldId id="368" r:id="rId50"/>
    <p:sldId id="354" r:id="rId51"/>
    <p:sldId id="355" r:id="rId52"/>
    <p:sldId id="3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A2659-3716-41FE-B243-B4ADDBAED9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183A-2EB6-4B31-B16D-E5DB3EC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4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7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2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4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4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0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9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1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326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4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808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0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27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6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141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522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4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39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01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6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02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3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226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98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847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88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316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1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79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04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2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5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79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34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9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61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533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635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00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68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487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213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64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35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7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151-6B7A-48B4-B5D0-24C7FC0A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0A1D-60B2-4FE3-889E-6CC2F46F0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25AB-7EA6-4B24-98C7-DCFC7C96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A03E-07ED-44FA-9A12-198C9194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69ABD-44D6-4D3E-8ADD-DF42FE77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6-1B88-4E00-90E1-D5EBA770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8DCCD-5ADC-459A-A8C0-58E126F11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959B-FB5A-45A5-8BF1-46C1110D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5352-AAA4-4405-B10D-3E141B3A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2EAF8-E359-4754-B972-FC622A1E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19505-483D-43DD-ABE5-8D989AF85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4A0DD-6FA5-4D6F-9B8E-29240180A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E84D-BBFA-4D6A-9B98-9A626F5B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45BA-5643-4489-BA6A-0A92FC0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4F20-6B6F-4AC7-98A2-785661E0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6EE-6EAD-4377-8157-7DC7261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E8E1-152E-4B8A-980D-3E427111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6180-AD16-47FA-8642-316E9E4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76F3-161D-4235-9DF0-2E96359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CA3F-244B-46FC-BFD0-071490E5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AEF6-3FA3-4ABB-AC7D-D7F71F95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F412-3452-41FA-81A9-125596D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1A61-89C6-4DF5-8312-6D85813C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FDAE-2DB7-4BA8-948F-47A570EA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0ABE3-07E9-4B67-9AB5-14A7B7F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8D34-07A1-4BD9-85E7-D9CE4852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372C-3892-4E8F-BD1A-35A1FD4B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BCA16-711F-45A5-AF2B-B9BE12B9C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EF2C-B944-4959-BDE6-2BD08877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D8B8-262F-421E-ADF4-A4CF1594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5C20-6899-454F-BD70-3BD712DC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28A5-F6F6-4A50-8160-01F5870E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3F3C-A761-4AF9-8B83-30627AA6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477E2-497A-496A-8E6B-BD6C66A8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16D9D-2B75-4D2E-B556-E55FE235D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D857F-DB21-478E-8E9A-87D579E19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D79C-9A9E-4B19-BB3D-3BBA981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91B8D-2155-4081-94C6-3EACFCF4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D9ACC-6FDB-4DB2-AF6E-74F9A0E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A45-B2BB-40E1-B1CB-B9F9F2D4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32C40-C935-49F6-829B-867D2D35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ED299-7D40-4667-8D72-6CAF1500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2988-B2AD-4E09-A811-EAE839B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7C08-D8BF-4CFB-B7B2-F5168557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072F-978E-457F-B7F1-65E6D491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344E-C6A6-4A4A-9E75-C6E7C679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1E8C-9830-4117-A131-412FF78F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BE92-FD3E-4D4E-A63D-DEB9DFD3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6828C-5977-4B5F-A31F-8418DF49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54833-8CC6-40B3-962A-87F2FAF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FC285-2D87-49CB-8769-2DA25D6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A799E-9ECF-44BF-8D43-29E40D08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66D2-60DF-49F0-A15D-E97C72DF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6BD5A-BFC7-40BD-B40C-922BB0E79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9D5B-A28A-441B-ABE8-92795B2AE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27B80-9FF5-4281-AB60-22C58C2E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AE27-8E7A-4872-89EF-EB8682B1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852EE-C297-4F43-B16C-7B232C7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A3887-F2B1-4574-892C-2F1885A4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F5F2C-534A-4017-BDB0-0A14FC0F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04AE-521F-4BC3-99BD-5A6C95F04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A9D1-5E43-4920-B91A-D3F19D021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B5469-B01F-44DB-9296-32BBFAF0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46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5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1.emf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19" Type="http://schemas.openxmlformats.org/officeDocument/2006/relationships/image" Target="../media/image59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1.emf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emf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em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em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erroelants.github.io/posts/gaussian-process-tutorial/" TargetMode="External"/><Relationship Id="rId5" Type="http://schemas.openxmlformats.org/officeDocument/2006/relationships/hyperlink" Target="https://distill.pub/2019/visual-exploration-gaussian-processes/" TargetMode="External"/><Relationship Id="rId4" Type="http://schemas.openxmlformats.org/officeDocument/2006/relationships/hyperlink" Target="https://www.youtube.com/watch?v=92-98SYOdl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869709" y="440880"/>
            <a:ext cx="10242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Processes for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Helvetica"/>
                <a:cs typeface="Helvetica"/>
              </a:rPr>
              <a:t>Chapter 2: Regression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FBA42-F2FC-45AE-A85B-8648B039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92" y="2614095"/>
            <a:ext cx="3788980" cy="30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6415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A236DD-2AF9-43A4-9041-AEA84FDA416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5D88746-9454-4F93-A3E5-B5E2CDDFD2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6" y="3552034"/>
            <a:ext cx="3455342" cy="233633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C2F279BD-F5A3-4039-9754-677125BD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930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73EF3E2-C2FD-440F-AA81-0DE3FCBDFA7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79195C6-10EB-409E-8FE4-26F7DA11D98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7DCC4-1646-406E-90A1-D8C1640E4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2620F-2E89-47A4-9B25-A40AA98DB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34149-71CE-4268-A1F7-869357FBA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648" y="3514231"/>
            <a:ext cx="3511452" cy="2370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3BAC84F-4D5E-404D-86EC-E1BA0DBF6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179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C15705-D53D-4D51-872E-F33C2957B2C2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2CBC6A-7F41-4779-B1A7-4C57303AEAF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CC68E7-6194-4F57-A5E8-205C71B49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93624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303822-6EB0-43DB-9FD0-930A1E341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3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99EC2-FA75-472C-B02B-BAA1A9482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20" y="3547663"/>
            <a:ext cx="3455342" cy="2319274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07837D9-BCCE-4B6C-B98B-F66FCB46F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3275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9633816-B494-4A6D-9F90-14CD466786B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A49820-557B-43EF-B279-EFEF464301D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E73B12-9887-4896-86AD-B7A1D9C49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8BE77-C1AF-499B-AE2A-4702266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9BA5C-76E7-4D1D-A248-2A75D6E37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19" y="3571430"/>
            <a:ext cx="3455341" cy="2320752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352B6CF-439D-4F15-9A61-F0F658C75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548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7DD902-E153-4BAB-AB68-E7C8908F106C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AAE9B9-3C38-4924-957E-8DD6BB39C4E3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A36AF5-FE89-4D3F-9016-8E9C4068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24C4EE-9952-4084-8B63-DDEF4A313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551B1-2B5F-4EB7-8DEE-10CC8F75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71430"/>
            <a:ext cx="3451441" cy="2313501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89D1EEB-CC1B-4FB2-8CFB-B6FE3C685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069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C0F74E-A4ED-4D4F-96D8-81696A3507BA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CD1C211-8A51-4512-A225-661B2014BE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5219E0-585B-4265-8F88-7AAF1596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1A314A-14FD-4F45-9D21-A0F5E278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119FC-24D4-4B00-9CF4-950B4706D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7663"/>
            <a:ext cx="3475573" cy="235001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F716DFC0-6C86-4307-AA37-EDD36BA7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6860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D7FD8A-06DE-4A46-9B5D-0CD1498C449D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8A3C5B-E62C-4277-BDE8-3CBF50CAC112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06BC-F574-43BB-A6D0-C69C8E8A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5E2126-67B9-4E24-B7B1-C8DD2977C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2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381" y="3535769"/>
            <a:ext cx="3488222" cy="23822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51F722A-D90E-428C-BCFA-A64D79FDB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8950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FFE1B4-9188-4308-B214-A351C4710707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8BB9EE-2765-4B04-8A05-6A908A2941DF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93C480-120A-47E2-92A2-831D19CFC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C9BC5B-912D-4632-9D38-816FCB05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8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8497"/>
            <a:ext cx="3488222" cy="238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582C3-77D9-4672-82A0-3311FBCEF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940" y="3523163"/>
            <a:ext cx="3488223" cy="2361768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CA7B9AD2-8288-4A02-A2FC-009980067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4618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EA948B7-95BB-482A-A043-5414C42DD3A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A5CF0F-3BFA-4ACD-86C3-AE07A2948564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280232-3087-408A-A3EE-604BB3C60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DACA1F-C12D-4103-BB3B-6A66B8B27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AEB1-783A-43BE-8582-6FF7921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212" y="3548595"/>
            <a:ext cx="3438559" cy="2336336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EB8E43F-FF89-4FD8-A4C2-6914F5081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3032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0BCC46-659A-497F-A523-2BDE65CA7614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467848F-B43D-40BD-889B-09AEC916F676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59032A-6DB8-42F2-9AD3-D637F8AD4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80986F-AB76-4C43-BA0B-2593515E8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0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90" y="1344548"/>
            <a:ext cx="6270066" cy="4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757" y="3571430"/>
            <a:ext cx="3455342" cy="2333539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815B547B-4F97-4BE2-B384-4A5C0F7D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0215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2A3FB2-812E-47AB-84D3-B053C2ADD7F5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5F1A5-0E53-4B40-A396-B7C4FC946C5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64E35-8138-4B5D-A2EA-4F84C4BFC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A0AD9-6716-4599-88BF-89B72F23C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351" y="3544763"/>
            <a:ext cx="3469502" cy="2360206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DE458664-BE63-42D5-BF97-57B7EE2F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0444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B8A7A5F-5E72-42C4-9CB0-C0CE2EBE0039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4D4607-83C2-4E73-A1F4-EE7F4B289775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F46454-D031-49A3-A6CA-BFF86526C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7B845A-C63C-4667-8105-8B372AC9F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1" y="3533579"/>
            <a:ext cx="3469502" cy="2384390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E9F9D0B1-1B1D-4B34-BA9B-A00C76C5A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7695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3C0E850-32B1-46BD-80A1-6A1DE9C73AF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A9CCF4-9617-4E17-BDBC-2F2B88611B3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FE977F-2BA6-4AD3-AD58-F93992065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0EF867-827E-457D-A7A6-B0C3F28B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252" y="3535448"/>
            <a:ext cx="3504071" cy="23711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142A80EC-FB36-4553-97A5-BBC74DE57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312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5260DD-7B35-412C-9AF2-0AA19E4964E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397352-65CA-49B1-9A11-15AF160CF53B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E75E99-1E7A-423B-9A3C-C3D297DDB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C7DA32-CAB7-4A0A-8045-DC6D138A8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6687" y="3504165"/>
            <a:ext cx="3538638" cy="24138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F83A2424-3101-4189-8BAB-0BCB593CB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821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CFF70-10C3-4A80-8034-D2729C428C8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EF9EA3-37D8-41D3-A146-72364F67138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02844-D8D6-46B0-924A-32DD9CB1D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B4A205-1E4F-4EAC-8380-298F3469A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1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601" y="3524903"/>
            <a:ext cx="3503993" cy="2360028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7B818585-0F32-4BBE-BFDD-44637B41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64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99C6B8-EB3A-45D3-9A65-51F871E06D4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1836E4-4F56-4FB5-B3E4-B5F8F4FA050A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D15AC8-89D8-4454-92C3-715588C1B7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FD2EBF-88A6-4682-9936-520F6AA355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6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1330" y="3496063"/>
            <a:ext cx="3503993" cy="2388868"/>
          </a:xfrm>
          <a:prstGeom prst="rect">
            <a:avLst/>
          </a:prstGeom>
        </p:spPr>
      </p:pic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5F5B1381-1900-4520-BAE6-5C953040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43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DF27B9B-8C71-4BA6-AEA1-211806DB2A7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3F7DD45-FEEF-466B-8601-7AE1D888957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A9940C-75F1-48F7-80B5-9CD767E17F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43072B-5FC7-41EB-9E4C-10D77C9BF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1252" y="3494005"/>
            <a:ext cx="3503993" cy="2393912"/>
          </a:xfrm>
          <a:prstGeom prst="rect">
            <a:avLst/>
          </a:prstGeom>
        </p:spPr>
      </p:pic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40EACF8F-B6F1-407D-A449-F3764F89C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3220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7077E00-B105-4C32-9513-69522A78E14E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0B8FC7-B5B3-4584-8E9A-90CCCF03382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715A36-B8F8-42D1-9871-781555633E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D1D6-995E-44A5-AD21-8F78D26060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0915" y="3489665"/>
            <a:ext cx="3544738" cy="2393912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D7409A76-8978-446F-9DD8-EBC315C8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82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76C37EF-7113-498F-9470-05C86DE9979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DB5147D-B433-4953-98AC-A5A1A5C596A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3C91A2-C66E-49BC-A784-8A84335F72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370416-7BAC-437D-BB16-0F56C51222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1254" y="3500183"/>
            <a:ext cx="3544738" cy="2393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4C33C4-5D16-4E83-8E1C-4962C69DD4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819" y="3470316"/>
            <a:ext cx="3535586" cy="2413485"/>
          </a:xfrm>
          <a:prstGeom prst="rect">
            <a:avLst/>
          </a:prstGeom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83AB1900-CA28-4EF1-B24D-AE173C8DC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272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97E570F-8532-4C8A-892A-91AF7170763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391ABC-01FD-4759-8F76-ED818419022C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4E05C4-B9F8-4A7D-8546-FA25A0F3D3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30B1E-B3D2-4EE7-BB68-1F7C41A6AD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EB7EA-3162-457A-AE75-1454BD88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16" y="1491014"/>
            <a:ext cx="4622053" cy="3075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90EB12-5304-4AC4-80FC-B18DDC4109DD}"/>
              </a:ext>
            </a:extLst>
          </p:cNvPr>
          <p:cNvSpPr txBox="1"/>
          <p:nvPr/>
        </p:nvSpPr>
        <p:spPr>
          <a:xfrm>
            <a:off x="8253826" y="472661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93497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9F8FA-4E76-4FBB-8F4D-2F3CF45B2936}"/>
              </a:ext>
            </a:extLst>
          </p:cNvPr>
          <p:cNvSpPr txBox="1"/>
          <p:nvPr/>
        </p:nvSpPr>
        <p:spPr>
          <a:xfrm>
            <a:off x="2138753" y="1149450"/>
            <a:ext cx="776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 </a:t>
            </a:r>
            <a:r>
              <a:rPr lang="en-US" sz="2400" b="1" dirty="0">
                <a:solidFill>
                  <a:srgbClr val="0070C0"/>
                </a:solidFill>
              </a:rPr>
              <a:t>Gaussian Process </a:t>
            </a:r>
            <a:r>
              <a:rPr lang="en-US" sz="2400" dirty="0">
                <a:solidFill>
                  <a:srgbClr val="0070C0"/>
                </a:solidFill>
              </a:rPr>
              <a:t>is a collection of random variables, </a:t>
            </a:r>
            <a:r>
              <a:rPr lang="en-US" sz="2400" i="1" dirty="0">
                <a:solidFill>
                  <a:srgbClr val="0070C0"/>
                </a:solidFill>
              </a:rPr>
              <a:t>any finite number of which have a joint Gaussian distribution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BE8D6-B924-4DD4-A54C-043F5F279161}"/>
              </a:ext>
            </a:extLst>
          </p:cNvPr>
          <p:cNvSpPr txBox="1"/>
          <p:nvPr/>
        </p:nvSpPr>
        <p:spPr>
          <a:xfrm>
            <a:off x="578070" y="2921563"/>
            <a:ext cx="3121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function 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Covariance function 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E2DF839-A781-4C15-8632-08E9A6C8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76" y="3996649"/>
            <a:ext cx="5817870" cy="34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36EC2-5BFC-4A5F-AAF8-6A89CE76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82" y="5324509"/>
            <a:ext cx="959600" cy="20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1D42C-448B-42DD-8049-BBF582CD58DB}"/>
              </a:ext>
            </a:extLst>
          </p:cNvPr>
          <p:cNvSpPr txBox="1"/>
          <p:nvPr/>
        </p:nvSpPr>
        <p:spPr>
          <a:xfrm>
            <a:off x="4683582" y="5248272"/>
            <a:ext cx="262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variable for the case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518B580-8992-4DBF-9E9A-79644247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65" y="5312899"/>
            <a:ext cx="632680" cy="22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B7BA6-66E2-497D-9B2B-86329B2FB015}"/>
              </a:ext>
            </a:extLst>
          </p:cNvPr>
          <p:cNvSpPr txBox="1"/>
          <p:nvPr/>
        </p:nvSpPr>
        <p:spPr>
          <a:xfrm>
            <a:off x="4681713" y="5848983"/>
            <a:ext cx="343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infinite-dimensional covariance matrix: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C37394-4405-423E-9598-331754FC4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1" y="5900811"/>
            <a:ext cx="700963" cy="24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97AD8D5-8DBF-4A0B-9F2C-D8197393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95" y="5889869"/>
            <a:ext cx="2428455" cy="2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5EB6B-D4D6-4309-8DD7-7336F3244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9436" y="2041414"/>
            <a:ext cx="4496702" cy="573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BF760-0DE6-4EEB-85A1-6CBF69A90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759" y="2942991"/>
            <a:ext cx="2195061" cy="41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A6867E-052C-48BF-A5B5-172943ADF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113" y="3938205"/>
            <a:ext cx="1099727" cy="464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946B24-BE23-434F-AFD2-51014331CD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6926" y="5591105"/>
            <a:ext cx="613187" cy="3138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34A997-12BC-4E25-9AFC-918558590FB6}"/>
              </a:ext>
            </a:extLst>
          </p:cNvPr>
          <p:cNvSpPr txBox="1"/>
          <p:nvPr/>
        </p:nvSpPr>
        <p:spPr>
          <a:xfrm>
            <a:off x="4681712" y="5544595"/>
            <a:ext cx="442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infinitely long mean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A236E1-8B1F-476A-A0DC-2B851E23326F}"/>
              </a:ext>
            </a:extLst>
          </p:cNvPr>
          <p:cNvSpPr txBox="1"/>
          <p:nvPr/>
        </p:nvSpPr>
        <p:spPr>
          <a:xfrm>
            <a:off x="145059" y="5324509"/>
            <a:ext cx="312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Correspondence with </a:t>
            </a:r>
          </a:p>
          <a:p>
            <a:pPr algn="ctr"/>
            <a:r>
              <a:rPr lang="en-US" dirty="0"/>
              <a:t>Gaussian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1038D-924F-4ACB-8999-CE1CA4E6A836}"/>
              </a:ext>
            </a:extLst>
          </p:cNvPr>
          <p:cNvSpPr/>
          <p:nvPr/>
        </p:nvSpPr>
        <p:spPr>
          <a:xfrm>
            <a:off x="2339293" y="1149450"/>
            <a:ext cx="7566604" cy="1477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100E21-BC10-4FDC-9EDC-CF8C206DBF83}"/>
              </a:ext>
            </a:extLst>
          </p:cNvPr>
          <p:cNvCxnSpPr/>
          <p:nvPr/>
        </p:nvCxnSpPr>
        <p:spPr>
          <a:xfrm>
            <a:off x="23374" y="5060054"/>
            <a:ext cx="121452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366344E-13B5-4AB0-BE2D-EACAE354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9436" y="5863647"/>
            <a:ext cx="761684" cy="3216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5C88D6-6CA2-4965-B465-3FA05F29CF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4718" y="5591978"/>
            <a:ext cx="661098" cy="3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7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6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2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9AC981F-B559-4945-A92A-5D70F12EE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0AFA2BF-3487-48EC-8853-DB0EBCB37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732B6B-8910-419C-91AB-D3C893CCE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13E4B3-12FB-40D7-82BD-A7B15E9937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9F8F-DED5-44E8-95C1-2ABDB3C06E69}"/>
              </a:ext>
            </a:extLst>
          </p:cNvPr>
          <p:cNvSpPr txBox="1"/>
          <p:nvPr/>
        </p:nvSpPr>
        <p:spPr>
          <a:xfrm>
            <a:off x="34075" y="4899027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342A6-95CE-4902-AAA2-9CC65584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86" y="4879121"/>
            <a:ext cx="1696744" cy="409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A63E5-A554-43AF-8FE8-00F9F7D49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313" y="4819054"/>
            <a:ext cx="2567646" cy="50709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15F0E7-3E10-4664-B4F9-98795E1399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2317" y="5241663"/>
            <a:ext cx="143369" cy="1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7F0C38-28D6-4A8A-AE56-BFCE8E04D0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5874" y="4848599"/>
            <a:ext cx="4558925" cy="4396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F8FD3D-1B5D-4FC4-A24F-6976A9048E2F}"/>
              </a:ext>
            </a:extLst>
          </p:cNvPr>
          <p:cNvSpPr txBox="1"/>
          <p:nvPr/>
        </p:nvSpPr>
        <p:spPr>
          <a:xfrm>
            <a:off x="0" y="4887933"/>
            <a:ext cx="139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D8E92CF-1341-414C-AD4C-C9A294FB9D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975" y="4848599"/>
            <a:ext cx="5984035" cy="7918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616F125-9102-4903-9966-351231FD26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0130" y="5513994"/>
            <a:ext cx="146941" cy="1493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EE29E6-9328-4186-BE5F-EB4D930490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3472" y="4794420"/>
            <a:ext cx="173950" cy="1717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E978B-7419-4E0D-9330-AFCCBC36AB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3103" y="5504041"/>
            <a:ext cx="149742" cy="147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0B321-8B9A-4CC9-8530-A87FE7947F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47736" y="4813176"/>
            <a:ext cx="248318" cy="1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4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2778A6-0A3B-4D77-A997-84D83773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41" y="2294336"/>
            <a:ext cx="1234641" cy="3251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gives a prior distribution over functions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75F477-7BF4-432E-8EA7-E5F429E0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311275"/>
            <a:ext cx="11283950" cy="5073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Prior distribution of outputs      via marginalization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Covariance function encodes function attributes:</a:t>
            </a:r>
          </a:p>
          <a:p>
            <a:pPr lvl="1"/>
            <a:r>
              <a:rPr lang="en-US" sz="2000" dirty="0"/>
              <a:t>Functions are </a:t>
            </a:r>
            <a:r>
              <a:rPr lang="en-US" sz="2000" b="1" dirty="0"/>
              <a:t>smooth</a:t>
            </a:r>
            <a:r>
              <a:rPr lang="en-US" sz="2000" dirty="0"/>
              <a:t> (SE is differentiable)</a:t>
            </a:r>
          </a:p>
          <a:p>
            <a:pPr lvl="1"/>
            <a:r>
              <a:rPr lang="en-US" sz="2000" dirty="0"/>
              <a:t>   characteristic </a:t>
            </a:r>
            <a:r>
              <a:rPr lang="en-US" sz="2000" b="1" dirty="0"/>
              <a:t>length scale </a:t>
            </a:r>
          </a:p>
          <a:p>
            <a:pPr lvl="1"/>
            <a:r>
              <a:rPr lang="en-US" sz="2000" dirty="0"/>
              <a:t>      overall </a:t>
            </a:r>
            <a:r>
              <a:rPr lang="en-US" sz="2000" b="1" dirty="0"/>
              <a:t>variance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667050-0AED-4334-8E03-4547EEE51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340" y="1831470"/>
            <a:ext cx="2938356" cy="580302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5BD255-B107-4BC5-B36C-E24B59C4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40" y="2700891"/>
            <a:ext cx="3488682" cy="49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3B26C5-2314-420F-9EDB-5302AB33B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17" y="4560104"/>
            <a:ext cx="105870" cy="28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A46986A0-BF4C-4974-95A4-86AC0594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39" y="4872869"/>
            <a:ext cx="266700" cy="34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29674-5C7D-42B3-B0B2-AA5B7607D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327" y="1258623"/>
            <a:ext cx="334196" cy="498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7E6B9-5A86-4383-834A-656E699E3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2496" y="2593421"/>
            <a:ext cx="4336367" cy="2835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BCD3B-9723-44E5-8043-285B18C7091B}"/>
              </a:ext>
            </a:extLst>
          </p:cNvPr>
          <p:cNvSpPr txBox="1"/>
          <p:nvPr/>
        </p:nvSpPr>
        <p:spPr>
          <a:xfrm>
            <a:off x="8183933" y="2054199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drawn from prior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0E6EB3F-5623-4641-B366-463C9C48736D}"/>
              </a:ext>
            </a:extLst>
          </p:cNvPr>
          <p:cNvSpPr/>
          <p:nvPr/>
        </p:nvSpPr>
        <p:spPr>
          <a:xfrm>
            <a:off x="4209393" y="4614041"/>
            <a:ext cx="266700" cy="6358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294F-CB9B-4C29-BEDE-936582C54046}"/>
              </a:ext>
            </a:extLst>
          </p:cNvPr>
          <p:cNvSpPr txBox="1"/>
          <p:nvPr/>
        </p:nvSpPr>
        <p:spPr>
          <a:xfrm>
            <a:off x="4572000" y="4793479"/>
            <a:ext cx="183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AE923-AFED-4DA7-906B-757319C1534F}"/>
              </a:ext>
            </a:extLst>
          </p:cNvPr>
          <p:cNvSpPr txBox="1"/>
          <p:nvPr/>
        </p:nvSpPr>
        <p:spPr>
          <a:xfrm>
            <a:off x="1808339" y="3194573"/>
            <a:ext cx="25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“Squared exponential”</a:t>
            </a:r>
          </a:p>
        </p:txBody>
      </p:sp>
    </p:spTree>
    <p:extLst>
      <p:ext uri="{BB962C8B-B14F-4D97-AF65-F5344CB8AC3E}">
        <p14:creationId xmlns:p14="http://schemas.microsoft.com/office/powerpoint/2010/main" val="34102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Example functions drawn from prior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866E32-5CAC-485B-B3D3-ABF1F6F3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16" y="1670858"/>
            <a:ext cx="3492128" cy="2241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554E8-0393-4F6D-A62E-8B643A6E9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31" y="1217878"/>
            <a:ext cx="1259575" cy="3625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6FC0B7-75BC-403F-BF9C-0ED3E8D917C3}"/>
              </a:ext>
            </a:extLst>
          </p:cNvPr>
          <p:cNvSpPr txBox="1"/>
          <p:nvPr/>
        </p:nvSpPr>
        <p:spPr>
          <a:xfrm>
            <a:off x="-894356" y="2542153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B05EF-5D74-4081-B3F5-22ABD42F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953" y="4068145"/>
            <a:ext cx="2393264" cy="19711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CCD51-EF16-4788-A5D7-191D4172E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844" y="1670858"/>
            <a:ext cx="3446206" cy="224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C2C84-4485-4EC0-8A28-D9FA43FD1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457" y="4111647"/>
            <a:ext cx="2294938" cy="18660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3883BF-4E6C-4788-A2DF-DBE64BD77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4" y="1746138"/>
            <a:ext cx="3330778" cy="21222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69049-DBAC-4D4D-9366-F2578D64D0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0680" y="4050747"/>
            <a:ext cx="2294939" cy="19359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198290C-3917-48F1-A3A3-A4ABF2FD22EF}"/>
              </a:ext>
            </a:extLst>
          </p:cNvPr>
          <p:cNvSpPr txBox="1"/>
          <p:nvPr/>
        </p:nvSpPr>
        <p:spPr>
          <a:xfrm>
            <a:off x="-845807" y="4752283"/>
            <a:ext cx="298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Covariance</a:t>
            </a:r>
          </a:p>
          <a:p>
            <a:pPr algn="ctr"/>
            <a:r>
              <a:rPr lang="en-US" sz="1600" dirty="0"/>
              <a:t>Matrix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0E18C-2CA9-4B68-B32C-2E746148B610}"/>
              </a:ext>
            </a:extLst>
          </p:cNvPr>
          <p:cNvSpPr txBox="1"/>
          <p:nvPr/>
        </p:nvSpPr>
        <p:spPr>
          <a:xfrm>
            <a:off x="-573935" y="1218588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Hyperparameters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299AEC-D5D7-4143-93E7-110C23D4A2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138" y="1237798"/>
            <a:ext cx="1259575" cy="3001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EEBDA-6CD8-4324-8E31-515A8443B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3561" y="1237798"/>
            <a:ext cx="1449176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C8FB8-AE77-4A1B-93CC-4F3C6D70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131" y="1352473"/>
            <a:ext cx="6237344" cy="41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63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02EC2-3DB9-4E15-8887-5D4B66A5A69C}"/>
              </a:ext>
            </a:extLst>
          </p:cNvPr>
          <p:cNvSpPr txBox="1"/>
          <p:nvPr/>
        </p:nvSpPr>
        <p:spPr>
          <a:xfrm>
            <a:off x="325471" y="1165495"/>
            <a:ext cx="11356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dataset and           test points                     along with the model                                                            yields: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Joint distribution (via marginalization property)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Conditional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238B6E-07F9-4366-B466-E7ABC25C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351" y="2724554"/>
            <a:ext cx="4128744" cy="791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98D2A-D885-4CBA-A3D1-1B0FAB1F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50" y="4656417"/>
            <a:ext cx="5984035" cy="7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96554-028B-4F92-A275-57A853D4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23" y="1076842"/>
            <a:ext cx="306705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2FD5-E20A-4993-8317-D92A04673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404" y="1133992"/>
            <a:ext cx="95250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FEE31-DFF1-47C3-A3F8-B9896AD09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904" y="1076842"/>
            <a:ext cx="1095375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197CA-39DD-43DE-80FF-491537F95F9C}"/>
              </a:ext>
            </a:extLst>
          </p:cNvPr>
          <p:cNvSpPr txBox="1"/>
          <p:nvPr/>
        </p:nvSpPr>
        <p:spPr>
          <a:xfrm>
            <a:off x="7900100" y="5624574"/>
            <a:ext cx="345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prior uncertainty – reduction in uncertainty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CF1A8AC-9D36-4D7B-AFAA-A72E66FCB638}"/>
              </a:ext>
            </a:extLst>
          </p:cNvPr>
          <p:cNvSpPr/>
          <p:nvPr/>
        </p:nvSpPr>
        <p:spPr>
          <a:xfrm rot="16200000">
            <a:off x="9222028" y="3449839"/>
            <a:ext cx="164512" cy="400969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30436D-FB98-40FD-9FBC-6DC1DE09A714}"/>
              </a:ext>
            </a:extLst>
          </p:cNvPr>
          <p:cNvSpPr/>
          <p:nvPr/>
        </p:nvSpPr>
        <p:spPr>
          <a:xfrm rot="16200000" flipH="1">
            <a:off x="8178911" y="3507398"/>
            <a:ext cx="269548" cy="20284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51E6C-4777-4B2A-9BB1-D23F7617ECFA}"/>
              </a:ext>
            </a:extLst>
          </p:cNvPr>
          <p:cNvSpPr txBox="1"/>
          <p:nvPr/>
        </p:nvSpPr>
        <p:spPr>
          <a:xfrm>
            <a:off x="7774029" y="4047590"/>
            <a:ext cx="345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predictor</a:t>
            </a:r>
          </a:p>
        </p:txBody>
      </p:sp>
    </p:spTree>
    <p:extLst>
      <p:ext uri="{BB962C8B-B14F-4D97-AF65-F5344CB8AC3E}">
        <p14:creationId xmlns:p14="http://schemas.microsoft.com/office/powerpoint/2010/main" val="108697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3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119960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96520-AA4C-4194-93C2-A5353774C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338" y="3834024"/>
            <a:ext cx="2813144" cy="23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3B7C9-4089-4942-83A6-556FFB84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51" y="3859191"/>
            <a:ext cx="3358517" cy="2249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34A8C-F4C5-4BC8-857F-8A4B47FD6416}"/>
              </a:ext>
            </a:extLst>
          </p:cNvPr>
          <p:cNvSpPr txBox="1"/>
          <p:nvPr/>
        </p:nvSpPr>
        <p:spPr>
          <a:xfrm>
            <a:off x="1967902" y="3510702"/>
            <a:ext cx="210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Covariance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0601-52CA-4AC7-94C9-B5B33AE6D1F4}"/>
              </a:ext>
            </a:extLst>
          </p:cNvPr>
          <p:cNvSpPr txBox="1"/>
          <p:nvPr/>
        </p:nvSpPr>
        <p:spPr>
          <a:xfrm>
            <a:off x="6303285" y="3535008"/>
            <a:ext cx="34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functions drawn from posterior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4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46368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5C12D-AC25-4B6A-9DB4-FC6218BB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1" y="1875975"/>
            <a:ext cx="4774972" cy="3175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372" y="1875974"/>
            <a:ext cx="4759746" cy="3175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5C6E05-9E3A-49B9-878E-3A3DE4FD53C1}"/>
              </a:ext>
            </a:extLst>
          </p:cNvPr>
          <p:cNvSpPr txBox="1"/>
          <p:nvPr/>
        </p:nvSpPr>
        <p:spPr>
          <a:xfrm>
            <a:off x="2483169" y="1576552"/>
            <a:ext cx="18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Sine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1DEEA-82AA-4AD5-9CE3-F9B76F03285E}"/>
              </a:ext>
            </a:extLst>
          </p:cNvPr>
          <p:cNvSpPr txBox="1"/>
          <p:nvPr/>
        </p:nvSpPr>
        <p:spPr>
          <a:xfrm>
            <a:off x="8132479" y="1555933"/>
            <a:ext cx="233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635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69CFB-AA2F-470B-A573-94835764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600" y="2903870"/>
            <a:ext cx="4734595" cy="663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223B6-0E73-4DE1-BB99-CE33B89B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260" y="1665385"/>
            <a:ext cx="3494375" cy="459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BA167-97E5-4C2C-B2F6-88C836205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833" y="4449371"/>
            <a:ext cx="3886200" cy="457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E122D-7270-4212-8EC0-3CC481E14583}"/>
              </a:ext>
            </a:extLst>
          </p:cNvPr>
          <p:cNvGrpSpPr/>
          <p:nvPr/>
        </p:nvGrpSpPr>
        <p:grpSpPr>
          <a:xfrm>
            <a:off x="6179896" y="4999935"/>
            <a:ext cx="4008073" cy="504825"/>
            <a:chOff x="5565391" y="4424972"/>
            <a:chExt cx="4008073" cy="50482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CEB527-3DCB-41D5-870E-C92E5C66D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0989" y="4466983"/>
              <a:ext cx="3292475" cy="3940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9E8ACA-8F6E-4CBB-8F0D-2A0DA67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5391" y="4424972"/>
              <a:ext cx="409575" cy="5048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7ECC62-9F79-44BE-8484-BD7C6CC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9946" y="4533517"/>
              <a:ext cx="356064" cy="2751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16DA7E-AAD8-41EE-9C9F-B2C15B51159B}"/>
              </a:ext>
            </a:extLst>
          </p:cNvPr>
          <p:cNvGrpSpPr/>
          <p:nvPr/>
        </p:nvGrpSpPr>
        <p:grpSpPr>
          <a:xfrm>
            <a:off x="4652456" y="5558178"/>
            <a:ext cx="6856553" cy="431913"/>
            <a:chOff x="4426484" y="5065173"/>
            <a:chExt cx="6856553" cy="4319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6884E5-ADA0-448D-BF3F-3675F908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0178" y="5065173"/>
              <a:ext cx="4734596" cy="41467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7CB1BA-3BD5-489C-8ACB-428ECFC3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6484" y="5119354"/>
              <a:ext cx="1304144" cy="36049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DB79A-98C8-489B-9245-FF8E3F5F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4774" y="5131459"/>
              <a:ext cx="778263" cy="36562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B48594-0465-4E39-AD11-6AE0116F6211}"/>
              </a:ext>
            </a:extLst>
          </p:cNvPr>
          <p:cNvSpPr txBox="1"/>
          <p:nvPr/>
        </p:nvSpPr>
        <p:spPr>
          <a:xfrm>
            <a:off x="677917" y="1618593"/>
            <a:ext cx="2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on the observations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54E0B-B0C1-4BED-A8FE-3C9BE84DE2FE}"/>
              </a:ext>
            </a:extLst>
          </p:cNvPr>
          <p:cNvSpPr txBox="1"/>
          <p:nvPr/>
        </p:nvSpPr>
        <p:spPr>
          <a:xfrm>
            <a:off x="701565" y="2991504"/>
            <a:ext cx="18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5309E-41D2-465B-BCE5-9D04AF637EB4}"/>
              </a:ext>
            </a:extLst>
          </p:cNvPr>
          <p:cNvSpPr txBox="1"/>
          <p:nvPr/>
        </p:nvSpPr>
        <p:spPr>
          <a:xfrm>
            <a:off x="677917" y="4480381"/>
            <a:ext cx="44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distribution of measurements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BF2A-61D2-49A5-BCD3-6B4910E78B67}"/>
              </a:ext>
            </a:extLst>
          </p:cNvPr>
          <p:cNvCxnSpPr>
            <a:cxnSpLocks/>
          </p:cNvCxnSpPr>
          <p:nvPr/>
        </p:nvCxnSpPr>
        <p:spPr>
          <a:xfrm>
            <a:off x="9089499" y="5436026"/>
            <a:ext cx="551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46443A-BD49-4B68-8DC7-E2D73F7498DA}"/>
              </a:ext>
            </a:extLst>
          </p:cNvPr>
          <p:cNvCxnSpPr>
            <a:cxnSpLocks/>
          </p:cNvCxnSpPr>
          <p:nvPr/>
        </p:nvCxnSpPr>
        <p:spPr>
          <a:xfrm>
            <a:off x="8998665" y="5972854"/>
            <a:ext cx="484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835E42-74ED-4CD4-A443-DFC5EC9873C6}"/>
              </a:ext>
            </a:extLst>
          </p:cNvPr>
          <p:cNvCxnSpPr>
            <a:cxnSpLocks/>
          </p:cNvCxnSpPr>
          <p:nvPr/>
        </p:nvCxnSpPr>
        <p:spPr>
          <a:xfrm>
            <a:off x="10822184" y="5990091"/>
            <a:ext cx="595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328210-94D9-4BDC-8ACB-89CE71A891A9}"/>
              </a:ext>
            </a:extLst>
          </p:cNvPr>
          <p:cNvCxnSpPr>
            <a:cxnSpLocks/>
          </p:cNvCxnSpPr>
          <p:nvPr/>
        </p:nvCxnSpPr>
        <p:spPr>
          <a:xfrm flipV="1">
            <a:off x="9267759" y="2123624"/>
            <a:ext cx="745605" cy="24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988556-9CF6-4176-AF81-0017203797B9}"/>
              </a:ext>
            </a:extLst>
          </p:cNvPr>
          <p:cNvCxnSpPr>
            <a:cxnSpLocks/>
          </p:cNvCxnSpPr>
          <p:nvPr/>
        </p:nvCxnSpPr>
        <p:spPr>
          <a:xfrm>
            <a:off x="8613638" y="3244121"/>
            <a:ext cx="551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81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4" y="1793071"/>
            <a:ext cx="4759746" cy="3175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A0C0B8-1AB5-4594-A3DE-F9354CBF2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4" y="1793071"/>
            <a:ext cx="4900365" cy="3229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7D3C0E-F2F9-4F60-8397-D73A4E5D12B5}"/>
              </a:ext>
            </a:extLst>
          </p:cNvPr>
          <p:cNvSpPr txBox="1"/>
          <p:nvPr/>
        </p:nvSpPr>
        <p:spPr>
          <a:xfrm>
            <a:off x="2109075" y="1526297"/>
            <a:ext cx="365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8395239" y="1547066"/>
            <a:ext cx="325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15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4548405" y="1502833"/>
            <a:ext cx="44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are not good far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82860-0FBB-4639-93DC-72F494DB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4" y="1883066"/>
            <a:ext cx="5395912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03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Alternative covariance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67FB4-2474-44EE-AF25-B07D4A5D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6047"/>
            <a:ext cx="5199172" cy="340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82253-9FBC-4A2C-A8F5-0658D3F25296}"/>
              </a:ext>
            </a:extLst>
          </p:cNvPr>
          <p:cNvSpPr txBox="1"/>
          <p:nvPr/>
        </p:nvSpPr>
        <p:spPr>
          <a:xfrm>
            <a:off x="763478" y="3652387"/>
            <a:ext cx="384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Periodic covariance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Length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A827E-EF3F-49DC-ABA1-A7F9CD595F81}"/>
              </a:ext>
            </a:extLst>
          </p:cNvPr>
          <p:cNvSpPr txBox="1"/>
          <p:nvPr/>
        </p:nvSpPr>
        <p:spPr>
          <a:xfrm>
            <a:off x="7015480" y="1466715"/>
            <a:ext cx="379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 drawn from periodic prior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DAA3A-4D15-4DCC-8D25-5439BE445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8" y="2507784"/>
            <a:ext cx="4162532" cy="921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FC866-6E3E-4E65-8943-C67F50D7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76" y="4388251"/>
            <a:ext cx="39052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3B7C0-EF9A-4456-B428-0D8EFF800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8" y="4013378"/>
            <a:ext cx="276159" cy="4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0FE6F-5282-414F-BEC7-667B8CB2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1557797"/>
            <a:ext cx="1386880" cy="369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A2C7E-67DD-4745-9A89-28637C99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731" y="1864495"/>
            <a:ext cx="5105660" cy="3352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98C21-A293-4831-972B-E13E7D474E6C}"/>
              </a:ext>
            </a:extLst>
          </p:cNvPr>
          <p:cNvSpPr txBox="1"/>
          <p:nvPr/>
        </p:nvSpPr>
        <p:spPr>
          <a:xfrm>
            <a:off x="3538412" y="1294495"/>
            <a:ext cx="464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using periodic covariance function</a:t>
            </a:r>
          </a:p>
        </p:txBody>
      </p:sp>
    </p:spTree>
    <p:extLst>
      <p:ext uri="{BB962C8B-B14F-4D97-AF65-F5344CB8AC3E}">
        <p14:creationId xmlns:p14="http://schemas.microsoft.com/office/powerpoint/2010/main" val="989032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Noise-free predictions for SE vs periodic covariance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AA09-E9E2-4B07-B049-5E9A10EE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12" y="1455398"/>
            <a:ext cx="3008469" cy="4281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77654-9C71-49C7-B17B-13A69EF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22" y="1402824"/>
            <a:ext cx="3046495" cy="43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70299-80A8-4CD8-B0DB-83D2F1A2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517" y="1402824"/>
            <a:ext cx="2971334" cy="433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28EB5-B7CE-4F52-8EE1-279608E5A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012" y="1481105"/>
            <a:ext cx="2971772" cy="4255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337CB-1A40-438B-AEC1-FA1E7F9D17DC}"/>
              </a:ext>
            </a:extLst>
          </p:cNvPr>
          <p:cNvSpPr txBox="1"/>
          <p:nvPr/>
        </p:nvSpPr>
        <p:spPr>
          <a:xfrm>
            <a:off x="838200" y="107643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observation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431D-8089-4C09-8480-86FD5C6D8FB9}"/>
              </a:ext>
            </a:extLst>
          </p:cNvPr>
          <p:cNvSpPr txBox="1"/>
          <p:nvPr/>
        </p:nvSpPr>
        <p:spPr>
          <a:xfrm>
            <a:off x="3721100" y="1061072"/>
            <a:ext cx="163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B0DED-BAEE-424C-AEC6-EF14C4A3BF56}"/>
              </a:ext>
            </a:extLst>
          </p:cNvPr>
          <p:cNvSpPr txBox="1"/>
          <p:nvPr/>
        </p:nvSpPr>
        <p:spPr>
          <a:xfrm>
            <a:off x="6692434" y="1076433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B61AB-C86E-4946-B8FD-7A0778E1D895}"/>
              </a:ext>
            </a:extLst>
          </p:cNvPr>
          <p:cNvSpPr txBox="1"/>
          <p:nvPr/>
        </p:nvSpPr>
        <p:spPr>
          <a:xfrm>
            <a:off x="9787758" y="1084008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observations</a:t>
            </a:r>
          </a:p>
        </p:txBody>
      </p:sp>
    </p:spTree>
    <p:extLst>
      <p:ext uri="{BB962C8B-B14F-4D97-AF65-F5344CB8AC3E}">
        <p14:creationId xmlns:p14="http://schemas.microsoft.com/office/powerpoint/2010/main" val="1260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Flexible tool </a:t>
            </a:r>
            <a:r>
              <a:rPr lang="en-US" sz="2000" dirty="0"/>
              <a:t>that can be applied to a wide variety of problems, including both regression and classification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</a:t>
            </a:r>
            <a:r>
              <a:rPr lang="en-US" sz="2000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widely-used models are a </a:t>
            </a:r>
            <a:r>
              <a:rPr lang="en-US" sz="2000" b="1" dirty="0"/>
              <a:t>special case </a:t>
            </a:r>
            <a:r>
              <a:rPr lang="en-US" sz="2000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54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 tool </a:t>
            </a:r>
            <a:r>
              <a:rPr lang="en-US" dirty="0"/>
              <a:t>that can be applied to a wide variety of problems, including both regression and classification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e.g. continuous approximation to latent space in VAEs for molecular discovery paper from last week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kernels can be chosen based on the problem at hand, and they can be composed together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Deep GPs can yield automatic kernel learning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unlike other models such as many neural networks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widely-used models are a </a:t>
            </a:r>
            <a:r>
              <a:rPr lang="en-US" b="1" dirty="0"/>
              <a:t>special case </a:t>
            </a:r>
            <a:r>
              <a:rPr lang="en-US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single hidden layer neural network converges to a Gaussian process in the limit of an infinite number of hidden neurons and with a Gaussian prior on the weights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equivalent to Bayesian linear regression with a (possibly) infinite number of basis functions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Nonparametric model has </a:t>
            </a:r>
            <a:r>
              <a:rPr lang="en-US" b="1" dirty="0"/>
              <a:t>infinite capacity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80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Limitations and approximations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7F49-5754-4216-8531-4F5E287BC0D3}"/>
              </a:ext>
            </a:extLst>
          </p:cNvPr>
          <p:cNvSpPr/>
          <p:nvPr/>
        </p:nvSpPr>
        <p:spPr>
          <a:xfrm>
            <a:off x="420413" y="1378256"/>
            <a:ext cx="9354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that data efficient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with matrix inversion, Gaussian process algorithms cost O(N^3)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Datasets with more than 10,000s of data points could be problematic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Approximation algorithms exist </a:t>
            </a:r>
            <a:r>
              <a:rPr lang="en-US" dirty="0"/>
              <a:t>for large datasets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Summarize data using a small number of pseudo-points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Expectation propagation pseudo-point approximation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Use M pseudo-points to approximate posterior, costs O(NM^2)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Split up data into chunks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7F49-5754-4216-8531-4F5E287BC0D3}"/>
              </a:ext>
            </a:extLst>
          </p:cNvPr>
          <p:cNvSpPr/>
          <p:nvPr/>
        </p:nvSpPr>
        <p:spPr>
          <a:xfrm>
            <a:off x="420413" y="1378256"/>
            <a:ext cx="93542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C. E. Rasmussen &amp; C. K. I. Williams, Gaussian Processes for Machine Learning, the MIT Press, 2006, ISBN 026218253X</a:t>
            </a:r>
            <a:endParaRPr lang="en-US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https://www.youtube.com/watch?v=92-98SYOdlY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https://distill.pub/2019/visual-exploration-gaussian-processes/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https://peterroelants.github.io/posts/gaussian-process-tutorial/</a:t>
            </a:r>
            <a:r>
              <a:rPr lang="en-US" dirty="0"/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377312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77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E0178-E95B-43E8-B25F-1CB16630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817716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06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D48AD-7512-4F7D-A2B4-283B82CA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59" y="1145747"/>
            <a:ext cx="9949199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</a:p>
          <a:p>
            <a:endParaRPr lang="en-US" b="1" dirty="0"/>
          </a:p>
          <a:p>
            <a:pPr lvl="1"/>
            <a:r>
              <a:rPr lang="en-US" b="1" dirty="0"/>
              <a:t>Problem: how do we compute over this uncountably infinite set?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93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40CDD-62D0-4756-9CE7-8AB53CCC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6705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070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2084</Words>
  <Application>Microsoft Office PowerPoint</Application>
  <PresentationFormat>Widescreen</PresentationFormat>
  <Paragraphs>505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Helvetica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Processes for Machine Learning</dc:title>
  <dc:creator>Kirk Swanson</dc:creator>
  <cp:lastModifiedBy>Kirk Swanson</cp:lastModifiedBy>
  <cp:revision>558</cp:revision>
  <dcterms:created xsi:type="dcterms:W3CDTF">2020-01-22T15:20:31Z</dcterms:created>
  <dcterms:modified xsi:type="dcterms:W3CDTF">2020-02-03T23:35:31Z</dcterms:modified>
</cp:coreProperties>
</file>